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5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0" autoAdjust="0"/>
  </p:normalViewPr>
  <p:slideViewPr>
    <p:cSldViewPr snapToGrid="0" snapToObjects="1">
      <p:cViewPr varScale="1">
        <p:scale>
          <a:sx n="76" d="100"/>
          <a:sy n="76" d="100"/>
        </p:scale>
        <p:origin x="-1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157A"/>
            </a:gs>
            <a:gs pos="40000">
              <a:srgbClr val="FFFFFF"/>
            </a:gs>
          </a:gsLst>
          <a:lin ang="51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err="1" smtClean="0"/>
              <a:t>Indoor</a:t>
            </a:r>
            <a:r>
              <a:rPr lang="es-ES" b="1" dirty="0" smtClean="0"/>
              <a:t> </a:t>
            </a:r>
            <a:r>
              <a:rPr lang="es-ES" b="1" dirty="0" err="1" smtClean="0"/>
              <a:t>Locator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48912" y="5514810"/>
            <a:ext cx="2641289" cy="110730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Alejandro </a:t>
            </a:r>
            <a:r>
              <a:rPr lang="es-ES" dirty="0" err="1" smtClean="0">
                <a:solidFill>
                  <a:schemeClr val="bg1"/>
                </a:solidFill>
              </a:rPr>
              <a:t>Fortes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Lopes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Boris Caballero </a:t>
            </a:r>
            <a:r>
              <a:rPr lang="es-ES" dirty="0" err="1" smtClean="0">
                <a:solidFill>
                  <a:schemeClr val="bg1"/>
                </a:solidFill>
              </a:rPr>
              <a:t>Lenza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Pablo </a:t>
            </a:r>
            <a:r>
              <a:rPr lang="es-ES" dirty="0" err="1" smtClean="0">
                <a:solidFill>
                  <a:schemeClr val="bg1"/>
                </a:solidFill>
              </a:rPr>
              <a:t>Gomez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Area</a:t>
            </a:r>
            <a:endParaRPr lang="es-ES" dirty="0" smtClean="0">
              <a:solidFill>
                <a:schemeClr val="bg1"/>
              </a:solidFill>
            </a:endParaRPr>
          </a:p>
          <a:p>
            <a:pPr algn="l"/>
            <a:r>
              <a:rPr lang="es-ES" dirty="0" smtClean="0">
                <a:solidFill>
                  <a:schemeClr val="bg1"/>
                </a:solidFill>
              </a:rPr>
              <a:t>Javier Rochela Calvo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8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902287" y="2339616"/>
            <a:ext cx="7368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Vuforia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Unity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Una vez seleccionado un despacho/profesor, unas flechas nos indican el camino.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19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Vamos </a:t>
            </a:r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</a:rPr>
              <a:t>a navegar hasta el despacho 3.14 desde la entrada de la segunda 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planta aprovechando los marcadores que hemos seleccionado.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4" name="Imagen 3" descr="flechaarrib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1" y="3334124"/>
            <a:ext cx="5864859" cy="33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Siguiendo la indicación anterior hemos subido y llegado a la tercera planta, donde podemos ver el siguiente marcador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flechaderec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0" y="3258750"/>
            <a:ext cx="5857507" cy="34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Realidad aumentada</a:t>
            </a:r>
            <a:endParaRPr lang="es-ES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17471" y="1487327"/>
            <a:ext cx="78866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Ejemplo de navegación: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Nos hemos guiado por las indicaciones anteriores y hemos llegado al despacho 3.14. Apuntando al nombre del profesor se despliega la información.</a:t>
            </a: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4" name="Imagen 3" descr="tutori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91" y="3292175"/>
            <a:ext cx="5702525" cy="33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8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275" y="1464215"/>
            <a:ext cx="8042276" cy="4479385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	</a:t>
            </a:r>
            <a:r>
              <a:rPr lang="es-ES" b="1" dirty="0" smtClean="0">
                <a:solidFill>
                  <a:srgbClr val="000000"/>
                </a:solidFill>
                <a:latin typeface="Cambria"/>
                <a:cs typeface="Cambria"/>
              </a:rPr>
              <a:t>Muchas gracias por la atención.</a:t>
            </a:r>
          </a:p>
          <a:p>
            <a:pPr marL="0" indent="0">
              <a:buNone/>
            </a:pPr>
            <a:r>
              <a:rPr lang="es-ES" b="1" dirty="0" smtClean="0">
                <a:solidFill>
                  <a:srgbClr val="000000"/>
                </a:solidFill>
                <a:latin typeface="Cambria"/>
                <a:cs typeface="Cambria"/>
              </a:rPr>
              <a:t>         ¿Preguntas? ¿Dudas? ¿Comentarios?</a:t>
            </a:r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	</a:t>
            </a:r>
            <a:r>
              <a:rPr lang="es-ES" b="1" dirty="0" smtClean="0">
                <a:solidFill>
                  <a:schemeClr val="tx1"/>
                </a:solidFill>
              </a:rPr>
              <a:t>Muchas gracias por la atención.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4" name="Imagen 3" descr="Preguntas-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78" y="2530679"/>
            <a:ext cx="6138628" cy="365248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85511"/>
          </a:xfrm>
        </p:spPr>
        <p:txBody>
          <a:bodyPr/>
          <a:lstStyle/>
          <a:p>
            <a:r>
              <a:rPr lang="es-ES" b="1" dirty="0" smtClean="0"/>
              <a:t>¿Preguntas?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6476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Indoor</a:t>
            </a:r>
            <a:r>
              <a:rPr lang="es-ES" b="1" dirty="0" smtClean="0"/>
              <a:t> </a:t>
            </a:r>
            <a:r>
              <a:rPr lang="es-ES" b="1" dirty="0" err="1" smtClean="0"/>
              <a:t>Locator</a:t>
            </a:r>
            <a:r>
              <a:rPr lang="es-ES" b="1" dirty="0" smtClean="0"/>
              <a:t> APP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68614" y="2189212"/>
            <a:ext cx="7652722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Realidad aumentada.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Indicar ruta a un destino dentro de un edificio.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Cambria"/>
                <a:cs typeface="Cambria"/>
              </a:rPr>
              <a:t>Visualización de datos de interés.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Despachos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Tutorías</a:t>
            </a:r>
          </a:p>
          <a:p>
            <a:pPr marL="742950" lvl="1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Otros</a:t>
            </a:r>
          </a:p>
          <a:p>
            <a:pPr marL="742950" lvl="1" indent="-285750">
              <a:buFont typeface="Arial"/>
              <a:buChar char="•"/>
            </a:pPr>
            <a:endParaRPr lang="es-ES" sz="2400" dirty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329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Arquitectura</a:t>
            </a:r>
            <a:endParaRPr lang="es-ES" b="1" dirty="0"/>
          </a:p>
        </p:txBody>
      </p:sp>
      <p:pic>
        <p:nvPicPr>
          <p:cNvPr id="2" name="Imagen 1" descr="diagra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6" y="1570884"/>
            <a:ext cx="6399547" cy="50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Datos y </a:t>
            </a:r>
            <a:r>
              <a:rPr lang="es-ES" b="1" dirty="0" err="1" smtClean="0"/>
              <a:t>APIs</a:t>
            </a:r>
            <a:endParaRPr lang="es-E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336720" y="1587598"/>
            <a:ext cx="6466383" cy="57041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2400" b="1" dirty="0" smtClean="0">
                <a:solidFill>
                  <a:srgbClr val="000000"/>
                </a:solidFill>
                <a:latin typeface="Cambria"/>
                <a:cs typeface="Cambria"/>
              </a:rPr>
              <a:t>Servicio web REST propio</a:t>
            </a:r>
          </a:p>
          <a:p>
            <a:pPr marL="914400" lvl="1" indent="-457200">
              <a:buFont typeface="Arial"/>
              <a:buChar char="•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GET &lt;&lt;server&gt;&gt; /api/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rooms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/api/</a:t>
            </a:r>
            <a:r>
              <a:rPr lang="es-ES" sz="2000" dirty="0" err="1">
                <a:solidFill>
                  <a:srgbClr val="000000"/>
                </a:solidFill>
                <a:latin typeface="Cambria"/>
                <a:cs typeface="Cambria"/>
              </a:rPr>
              <a:t>rooms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/{id}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/{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}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000" dirty="0">
                <a:solidFill>
                  <a:srgbClr val="000000"/>
                </a:solidFill>
                <a:latin typeface="Cambria"/>
                <a:cs typeface="Cambria"/>
              </a:rPr>
              <a:t>GET &lt;&lt;server&gt;&gt; /api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r>
              <a:rPr lang="es-ES" sz="2000" dirty="0" err="1" smtClean="0">
                <a:solidFill>
                  <a:srgbClr val="000000"/>
                </a:solidFill>
                <a:latin typeface="Cambria"/>
                <a:cs typeface="Cambria"/>
              </a:rPr>
              <a:t>all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/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457200" indent="-457200">
              <a:buFont typeface="Arial"/>
              <a:buChar char="•"/>
            </a:pPr>
            <a:r>
              <a:rPr lang="es-ES" sz="2400" b="1" dirty="0" smtClean="0">
                <a:solidFill>
                  <a:srgbClr val="000000"/>
                </a:solidFill>
                <a:latin typeface="Cambria"/>
                <a:cs typeface="Cambria"/>
              </a:rPr>
              <a:t>Persistencia de datos en la APP:</a:t>
            </a:r>
          </a:p>
          <a:p>
            <a:pPr marL="914400" lvl="1" indent="-4572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Petición al servicio REST</a:t>
            </a:r>
          </a:p>
          <a:p>
            <a:pPr marL="914400" lvl="1" indent="-4572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Almacenamiento en BD</a:t>
            </a:r>
          </a:p>
          <a:p>
            <a:pPr marL="1371600" lvl="2" indent="-457200">
              <a:lnSpc>
                <a:spcPct val="110000"/>
              </a:lnSpc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Teachers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:</a:t>
            </a: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Id                            •  </a:t>
            </a: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endParaRPr lang="es-ES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buFont typeface="Arial"/>
              <a:buChar char="•"/>
            </a:pP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Department</a:t>
            </a:r>
            <a:r>
              <a:rPr lang="es-ES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       •  Job</a:t>
            </a: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Office                    •  </a:t>
            </a:r>
            <a:r>
              <a:rPr lang="es-ES" dirty="0" err="1" smtClean="0">
                <a:solidFill>
                  <a:srgbClr val="000000"/>
                </a:solidFill>
                <a:latin typeface="Cambria"/>
                <a:cs typeface="Cambria"/>
              </a:rPr>
              <a:t>Extension</a:t>
            </a:r>
            <a:endParaRPr lang="es-ES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buFont typeface="Arial"/>
              <a:buChar char="•"/>
            </a:pPr>
            <a:r>
              <a:rPr lang="es-ES" dirty="0" smtClean="0">
                <a:solidFill>
                  <a:srgbClr val="000000"/>
                </a:solidFill>
                <a:latin typeface="Cambria"/>
                <a:cs typeface="Cambria"/>
              </a:rPr>
              <a:t>Email</a:t>
            </a:r>
            <a:endParaRPr lang="es-ES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endParaRPr lang="es-ES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endParaRPr lang="es-ES" sz="2800" b="1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828800" lvl="3" indent="-457200">
              <a:lnSpc>
                <a:spcPct val="60000"/>
              </a:lnSpc>
              <a:buFont typeface="Arial"/>
              <a:buChar char="•"/>
            </a:pPr>
            <a:r>
              <a:rPr lang="es-ES" sz="2800" b="1" dirty="0" smtClean="0">
                <a:solidFill>
                  <a:srgbClr val="000000"/>
                </a:solidFill>
                <a:latin typeface="Cambria"/>
                <a:cs typeface="Cambria"/>
              </a:rPr>
              <a:t>		</a:t>
            </a:r>
            <a:endParaRPr lang="es-ES" sz="2800" b="1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7061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Acceso a la APP</a:t>
            </a:r>
            <a:endParaRPr lang="es-ES" b="1" dirty="0"/>
          </a:p>
        </p:txBody>
      </p:sp>
      <p:pic>
        <p:nvPicPr>
          <p:cNvPr id="7" name="Imagen 6" descr="log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3" y="1671154"/>
            <a:ext cx="2926957" cy="488354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44340" y="2072231"/>
            <a:ext cx="38764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b="1" dirty="0" err="1" smtClean="0">
                <a:solidFill>
                  <a:srgbClr val="000000"/>
                </a:solidFill>
                <a:latin typeface="Cambria"/>
                <a:cs typeface="Cambria"/>
              </a:rPr>
              <a:t>Login</a:t>
            </a: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 de Google</a:t>
            </a:r>
          </a:p>
          <a:p>
            <a:pPr marL="285750" indent="-285750">
              <a:buFont typeface="Arial"/>
              <a:buChar char="•"/>
            </a:pPr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dirty="0" smtClean="0">
                <a:solidFill>
                  <a:srgbClr val="000000"/>
                </a:solidFill>
                <a:latin typeface="Cambria"/>
                <a:cs typeface="Cambria"/>
              </a:rPr>
              <a:t>Flujo para autenticación: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endParaRPr lang="es-ES" sz="2000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Se intenta acceder.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Si usuario está autenticado, accede.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manual, nueva dirección y clave (Opción de crear nueva cuenta).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a la APP un vez autenticado.</a:t>
            </a:r>
            <a:endParaRPr lang="es-ES" sz="20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877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UX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Diseño simple = mejor experiencia de usuario</a:t>
            </a:r>
          </a:p>
        </p:txBody>
      </p:sp>
      <p:pic>
        <p:nvPicPr>
          <p:cNvPr id="2" name="Imagen 1" descr="menu_sincroniz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4" y="2172500"/>
            <a:ext cx="2714135" cy="44686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44340" y="2506731"/>
            <a:ext cx="38764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Navigate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inicia el proceso de navegación a un punto</a:t>
            </a:r>
          </a:p>
          <a:p>
            <a:pPr marL="285750" indent="-285750">
              <a:buFont typeface="Arial"/>
              <a:buChar char="•"/>
            </a:pPr>
            <a:endParaRPr lang="es-ES" sz="2000" b="1" i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Information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acceso a realidad aumentada para mostrar información</a:t>
            </a:r>
          </a:p>
          <a:p>
            <a:pPr marL="285750" indent="-285750">
              <a:buFont typeface="Arial"/>
              <a:buChar char="•"/>
            </a:pPr>
            <a:endParaRPr lang="es-ES" sz="2000" b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Synchronize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refresca los datos de la APP (solo con WIFI)</a:t>
            </a:r>
          </a:p>
          <a:p>
            <a:pPr marL="285750" indent="-285750">
              <a:buFont typeface="Arial"/>
              <a:buChar char="•"/>
            </a:pPr>
            <a:endParaRPr lang="es-ES" sz="2000" b="1" i="1" dirty="0" smtClean="0">
              <a:solidFill>
                <a:srgbClr val="000000"/>
              </a:solidFill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sz="2000" b="1" i="1" dirty="0" err="1" smtClean="0">
                <a:solidFill>
                  <a:srgbClr val="000000"/>
                </a:solidFill>
                <a:latin typeface="Cambria"/>
                <a:cs typeface="Cambria"/>
              </a:rPr>
              <a:t>Out</a:t>
            </a:r>
            <a:r>
              <a:rPr lang="es-ES" sz="2000" b="1" i="1" dirty="0" smtClean="0">
                <a:solidFill>
                  <a:srgbClr val="000000"/>
                </a:solidFill>
                <a:latin typeface="Cambria"/>
                <a:cs typeface="Cambria"/>
              </a:rPr>
              <a:t>: </a:t>
            </a:r>
            <a:r>
              <a:rPr lang="es-ES" sz="2000" dirty="0" smtClean="0">
                <a:solidFill>
                  <a:srgbClr val="000000"/>
                </a:solidFill>
                <a:latin typeface="Cambria"/>
                <a:cs typeface="Cambria"/>
              </a:rPr>
              <a:t>cierre de sesión</a:t>
            </a:r>
          </a:p>
          <a:p>
            <a:pPr>
              <a:lnSpc>
                <a:spcPct val="50000"/>
              </a:lnSpc>
            </a:pPr>
            <a:endParaRPr lang="es-ES" dirty="0" smtClean="0">
              <a:solidFill>
                <a:srgbClr val="0000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55615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smtClean="0"/>
              <a:t>UX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s-ES" sz="28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      Pestañas de navegación</a:t>
            </a:r>
          </a:p>
        </p:txBody>
      </p:sp>
      <p:pic>
        <p:nvPicPr>
          <p:cNvPr id="3" name="Imagen 2" descr="despach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26" y="2022096"/>
            <a:ext cx="2708980" cy="4528829"/>
          </a:xfrm>
          <a:prstGeom prst="rect">
            <a:avLst/>
          </a:prstGeom>
        </p:spPr>
      </p:pic>
      <p:pic>
        <p:nvPicPr>
          <p:cNvPr id="4" name="Imagen 3" descr="otr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2" y="2022096"/>
            <a:ext cx="2730844" cy="45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Sensórica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68614" y="1304977"/>
            <a:ext cx="7652722" cy="408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s-ES" sz="2800" dirty="0" smtClean="0">
                <a:solidFill>
                  <a:srgbClr val="000000"/>
                </a:solidFill>
                <a:latin typeface="Cambria"/>
                <a:cs typeface="Cambria"/>
              </a:rPr>
              <a:t>Conteo de los pasos realizados en una ruta</a:t>
            </a:r>
          </a:p>
          <a:p>
            <a:endParaRPr lang="es-ES" sz="2400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Antes de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</a:rPr>
              <a:t> 4.1 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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Sensor.TYPE_ACCELEROMETER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4.1 y posterior</a:t>
            </a: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Opción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Sensor.TYPE_STEP_DETECTOR</a:t>
            </a: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Opción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Sensor.TYPE_STEP_COUNTER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pPr marL="1257300" lvl="2" indent="-342900">
              <a:buFont typeface="Arial"/>
              <a:buChar char="•"/>
            </a:pPr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2" name="Imagen 1" descr="onResum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19695" b="14910"/>
          <a:stretch/>
        </p:blipFill>
        <p:spPr>
          <a:xfrm>
            <a:off x="768614" y="4345002"/>
            <a:ext cx="7239173" cy="13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5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62232"/>
          </a:xfrm>
        </p:spPr>
        <p:txBody>
          <a:bodyPr/>
          <a:lstStyle/>
          <a:p>
            <a:r>
              <a:rPr lang="es-ES" b="1" dirty="0" err="1" smtClean="0"/>
              <a:t>Sensórica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1455381"/>
            <a:ext cx="8421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&gt; 4.1		                  </a:t>
            </a:r>
            <a:r>
              <a:rPr lang="es-ES" sz="2400" dirty="0" err="1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Android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 &lt; 4.1</a:t>
            </a:r>
          </a:p>
          <a:p>
            <a:r>
              <a:rPr lang="es-ES" sz="2400" dirty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r>
              <a:rPr lang="es-ES" sz="2400" dirty="0" smtClean="0">
                <a:solidFill>
                  <a:srgbClr val="000000"/>
                </a:solidFill>
                <a:latin typeface="Cambria"/>
                <a:cs typeface="Cambria"/>
                <a:sym typeface="Wingdings"/>
              </a:rPr>
              <a:t>	</a:t>
            </a:r>
            <a:endParaRPr lang="es-ES" sz="2400" dirty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  <a:sym typeface="Wingdings"/>
            </a:endParaRPr>
          </a:p>
          <a:p>
            <a:endParaRPr lang="es-ES" sz="2400" dirty="0" smtClean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3" name="Imagen 2" descr="st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4217" b="7166"/>
          <a:stretch/>
        </p:blipFill>
        <p:spPr>
          <a:xfrm>
            <a:off x="1102794" y="2038807"/>
            <a:ext cx="2656731" cy="451838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n 3" descr="not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09" y="2038807"/>
            <a:ext cx="2773694" cy="45183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92250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Cielo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Brisa.thmx</Template>
  <TotalTime>143</TotalTime>
  <Words>361</Words>
  <Application>Microsoft Macintosh PowerPoint</Application>
  <PresentationFormat>Presentación en pantalla (4:3)</PresentationFormat>
  <Paragraphs>86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Breeze</vt:lpstr>
      <vt:lpstr>Indoor Locator</vt:lpstr>
      <vt:lpstr>Indoor Locator APP</vt:lpstr>
      <vt:lpstr>Arquitectura</vt:lpstr>
      <vt:lpstr>Datos y APIs</vt:lpstr>
      <vt:lpstr>Acceso a la APP</vt:lpstr>
      <vt:lpstr>UX</vt:lpstr>
      <vt:lpstr>UX</vt:lpstr>
      <vt:lpstr>Sensórica</vt:lpstr>
      <vt:lpstr>Sensórica</vt:lpstr>
      <vt:lpstr>Realidad aumentada</vt:lpstr>
      <vt:lpstr>Realidad aumentada</vt:lpstr>
      <vt:lpstr>Realidad aumentada</vt:lpstr>
      <vt:lpstr>Realidad aumentada</vt:lpstr>
      <vt:lpstr>¿Preguntas?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Locator</dc:title>
  <dc:creator>javi rochela</dc:creator>
  <cp:lastModifiedBy>javi rochela</cp:lastModifiedBy>
  <cp:revision>16</cp:revision>
  <dcterms:created xsi:type="dcterms:W3CDTF">2017-05-23T21:24:22Z</dcterms:created>
  <dcterms:modified xsi:type="dcterms:W3CDTF">2017-05-24T15:35:14Z</dcterms:modified>
</cp:coreProperties>
</file>